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notesSlides/notesSlide9.xml" ContentType="application/vnd.openxmlformats-officedocument.presentationml.notesSlide+xml"/>
  <Override PartName="/ppt/slides/slide1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Override PartName="/ppt/notesSlides/notesSlide10.xml" ContentType="application/vnd.openxmlformats-officedocument.presentationml.notesSlide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9" r:id="rId1"/>
  </p:sldMasterIdLst>
  <p:notesMasterIdLst>
    <p:notesMasterId r:id="rId19"/>
  </p:notesMasterIdLst>
  <p:sldIdLst>
    <p:sldId id="256" r:id="rId2"/>
    <p:sldId id="257" r:id="rId3"/>
    <p:sldId id="268" r:id="rId4"/>
    <p:sldId id="258" r:id="rId5"/>
    <p:sldId id="269" r:id="rId6"/>
    <p:sldId id="259" r:id="rId7"/>
    <p:sldId id="260" r:id="rId8"/>
    <p:sldId id="261" r:id="rId9"/>
    <p:sldId id="264" r:id="rId10"/>
    <p:sldId id="270" r:id="rId11"/>
    <p:sldId id="265" r:id="rId12"/>
    <p:sldId id="271" r:id="rId13"/>
    <p:sldId id="266" r:id="rId14"/>
    <p:sldId id="267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64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CB4865A-EF8B-6745-9019-E837E3A12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F4342A-3DA3-2643-9F25-D2FD8247A8A6}" type="slidenum">
              <a:rPr lang="en-US"/>
              <a:pPr/>
              <a:t>1</a:t>
            </a:fld>
            <a:endParaRPr lang="en-US"/>
          </a:p>
        </p:txBody>
      </p:sp>
      <p:sp>
        <p:nvSpPr>
          <p:cNvPr id="1536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4CB9DD-EEAA-9146-97C7-B5B47440CFDE}" type="slidenum">
              <a:rPr lang="en-US"/>
              <a:pPr/>
              <a:t>14</a:t>
            </a:fld>
            <a:endParaRPr lang="en-US"/>
          </a:p>
        </p:txBody>
      </p:sp>
      <p:sp>
        <p:nvSpPr>
          <p:cNvPr id="3789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03B06-0C34-6846-9C59-69D51397A0CB}" type="slidenum">
              <a:rPr lang="en-US"/>
              <a:pPr/>
              <a:t>2</a:t>
            </a:fld>
            <a:endParaRPr lang="en-US"/>
          </a:p>
        </p:txBody>
      </p:sp>
      <p:sp>
        <p:nvSpPr>
          <p:cNvPr id="1741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3A8737-A95F-E94B-A8AC-22F2957A9A11}" type="slidenum">
              <a:rPr lang="en-US"/>
              <a:pPr/>
              <a:t>4</a:t>
            </a:fld>
            <a:endParaRPr lang="en-US"/>
          </a:p>
        </p:txBody>
      </p:sp>
      <p:sp>
        <p:nvSpPr>
          <p:cNvPr id="2048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F39B5E-CB97-7645-BD02-CD42D6E5F795}" type="slidenum">
              <a:rPr lang="en-US"/>
              <a:pPr/>
              <a:t>6</a:t>
            </a:fld>
            <a:endParaRPr lang="en-US"/>
          </a:p>
        </p:txBody>
      </p:sp>
      <p:sp>
        <p:nvSpPr>
          <p:cNvPr id="235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17AEAF-08B8-DC4A-8880-392C22A6779F}" type="slidenum">
              <a:rPr lang="en-US"/>
              <a:pPr/>
              <a:t>7</a:t>
            </a:fld>
            <a:endParaRPr lang="en-US"/>
          </a:p>
        </p:txBody>
      </p:sp>
      <p:sp>
        <p:nvSpPr>
          <p:cNvPr id="2560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57B10-7EF7-F744-90D8-FC342470EFBD}" type="slidenum">
              <a:rPr lang="en-US"/>
              <a:pPr/>
              <a:t>8</a:t>
            </a:fld>
            <a:endParaRPr lang="en-US"/>
          </a:p>
        </p:txBody>
      </p:sp>
      <p:sp>
        <p:nvSpPr>
          <p:cNvPr id="2765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6C15D3-9EEF-044E-8CDA-2258B21C3D3C}" type="slidenum">
              <a:rPr lang="en-US"/>
              <a:pPr/>
              <a:t>9</a:t>
            </a:fld>
            <a:endParaRPr lang="en-US"/>
          </a:p>
        </p:txBody>
      </p:sp>
      <p:sp>
        <p:nvSpPr>
          <p:cNvPr id="296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AA3B8-5537-D843-B20E-4BFA70093D22}" type="slidenum">
              <a:rPr lang="en-US"/>
              <a:pPr/>
              <a:t>11</a:t>
            </a:fld>
            <a:endParaRPr lang="en-US"/>
          </a:p>
        </p:txBody>
      </p:sp>
      <p:sp>
        <p:nvSpPr>
          <p:cNvPr id="32771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13D605-217B-BA46-BE8A-0B2DE52CD37B}" type="slidenum">
              <a:rPr lang="en-US"/>
              <a:pPr/>
              <a:t>13</a:t>
            </a:fld>
            <a:endParaRPr lang="en-US"/>
          </a:p>
        </p:txBody>
      </p:sp>
      <p:sp>
        <p:nvSpPr>
          <p:cNvPr id="35843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effectLst>
            <a:outerShdw blurRad="63500" dist="35915" dir="16979978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effectLst>
            <a:outerShdw blurRad="63500" dist="25399" dir="16979931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0" algn="ctr">
              <a:buFont typeface="Wingdings" pitchFamily="-107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79AF4-3F52-2F46-94A8-AADE4A9446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53D3B-C894-754D-9A99-4F8902BEBE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F6EE4-8DC4-C342-ACC8-32CD80BCF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39A2E-ECDD-4342-90EA-7E90D30198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7ECA0-5B39-434B-9AC6-68A2122E88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E22D5-1A53-6B4C-A421-367239F65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FF2FA-D3E7-EB4A-B6C3-DC674E0F8E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500B3-402C-0745-B20C-196FE41F19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80882-867E-5D41-A6E6-06960C05D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651573-AFBD-C442-9563-2057E3EFFC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EB4C7-9134-CF44-99C2-87E18583BA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0" dir="16979900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ECE8714-217B-9549-BD3C-AC302ACDC1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7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-107" charset="2"/>
        <a:buChar char="n"/>
        <a:defRPr sz="2800">
          <a:solidFill>
            <a:schemeClr val="tx1"/>
          </a:solidFill>
          <a:latin typeface="+mn-lt"/>
          <a:ea typeface="ＭＳ Ｐゴシック" pitchFamily="-107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400">
          <a:solidFill>
            <a:schemeClr val="tx1"/>
          </a:solidFill>
          <a:latin typeface="+mn-lt"/>
          <a:ea typeface="ＭＳ Ｐゴシック" pitchFamily="-107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07" charset="2"/>
        <a:buChar char="n"/>
        <a:defRPr sz="20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18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5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image" Target="../media/image9.pn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Relationship Id="rId5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u="sng"/>
              <a:t>CHAPTER 2</a:t>
            </a:r>
            <a:r>
              <a:rPr lang="en-US" u="sng">
                <a:sym typeface="Wingdings" pitchFamily="-107" charset="2"/>
              </a:rPr>
              <a:t></a:t>
            </a:r>
            <a:r>
              <a:rPr lang="en-US" u="sng"/>
              <a:t> The Chemical Basis of Life</a:t>
            </a:r>
            <a:endParaRPr lang="en-US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6096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711325" algn="l"/>
                <a:tab pos="2109788" algn="l"/>
              </a:tabLst>
            </a:pPr>
            <a:r>
              <a:rPr lang="en-US" sz="2000" u="sng"/>
              <a:t>2.1-2.6</a:t>
            </a:r>
            <a:r>
              <a:rPr lang="en-US" sz="2000" u="sng">
                <a:sym typeface="Wingdings" pitchFamily="-107" charset="2"/>
              </a:rPr>
              <a:t></a:t>
            </a:r>
            <a:r>
              <a:rPr lang="en-US" sz="2000" u="sng"/>
              <a:t> Elements, Atoms &amp; their Interactions</a:t>
            </a:r>
          </a:p>
          <a:p>
            <a:pPr>
              <a:tabLst>
                <a:tab pos="1711325" algn="l"/>
                <a:tab pos="2109788" algn="l"/>
              </a:tabLst>
            </a:pPr>
            <a:r>
              <a:rPr lang="en-US" sz="2000"/>
              <a:t>Objectives:	1)  Describe the structure of an atom</a:t>
            </a:r>
          </a:p>
          <a:p>
            <a:pPr>
              <a:tabLst>
                <a:tab pos="1711325" algn="l"/>
                <a:tab pos="2109788" algn="l"/>
              </a:tabLst>
            </a:pPr>
            <a:r>
              <a:rPr lang="en-US" sz="2000"/>
              <a:t>	2)  Identify the differences between atoms, elements, ions,</a:t>
            </a:r>
          </a:p>
          <a:p>
            <a:pPr>
              <a:tabLst>
                <a:tab pos="1711325" algn="l"/>
                <a:tab pos="2109788" algn="l"/>
              </a:tabLst>
            </a:pPr>
            <a:r>
              <a:rPr lang="en-US" sz="2000"/>
              <a:t>		and compounds</a:t>
            </a:r>
          </a:p>
          <a:p>
            <a:pPr>
              <a:tabLst>
                <a:tab pos="1711325" algn="l"/>
                <a:tab pos="2109788" algn="l"/>
              </a:tabLst>
            </a:pPr>
            <a:r>
              <a:rPr lang="en-US" sz="2000"/>
              <a:t>	</a:t>
            </a:r>
            <a:endParaRPr lang="en-US"/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0" y="1905000"/>
            <a:ext cx="9144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I.  Elements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A.  Intro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1.  What is it?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a.  A substance that can’t be broken down into simpler chemical 				substances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2.  Example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 Gold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a.  No matter what you do it will always be gold</a:t>
            </a:r>
          </a:p>
          <a:p>
            <a:pPr>
              <a:tabLst>
                <a:tab pos="290513" algn="l"/>
                <a:tab pos="688975" algn="l"/>
                <a:tab pos="1033463" algn="l"/>
                <a:tab pos="1366838" algn="l"/>
              </a:tabLst>
            </a:pPr>
            <a:r>
              <a:rPr lang="en-US" sz="2000"/>
              <a:t>				1.  Burn it, crush it into powder, treat it with chemicals, etc.</a:t>
            </a:r>
            <a:endParaRPr 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43434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B.  Natural elements in living things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Out of 90 naturally occurring elements, only 25 are essential to living 			organisms</a:t>
            </a:r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53340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C.  Each element is identified with a 1 or 2 letter symbol</a:t>
            </a:r>
          </a:p>
          <a:p>
            <a:pPr>
              <a:tabLst>
                <a:tab pos="290513" algn="l"/>
                <a:tab pos="688975" algn="l"/>
              </a:tabLst>
            </a:pPr>
            <a:r>
              <a:rPr lang="en-US" sz="2000"/>
              <a:t>		1.  Carbon-C, Oxygen-O, Calcium-Ca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05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00050" algn="l"/>
              </a:tabLst>
            </a:pPr>
            <a:r>
              <a:rPr lang="en-US" dirty="0"/>
              <a:t>	</a:t>
            </a:r>
            <a:r>
              <a:rPr lang="en-US" sz="2000" dirty="0"/>
              <a:t>B.  Bond Types</a:t>
            </a:r>
          </a:p>
          <a:p>
            <a:pPr>
              <a:tabLst>
                <a:tab pos="400050" algn="l"/>
                <a:tab pos="804863" algn="l"/>
              </a:tabLst>
            </a:pPr>
            <a:r>
              <a:rPr lang="en-US" sz="2000" dirty="0"/>
              <a:t>		1.  </a:t>
            </a:r>
            <a:r>
              <a:rPr lang="en-US" sz="2000" dirty="0" err="1"/>
              <a:t>Electronegativity</a:t>
            </a:r>
            <a:endParaRPr lang="en-US" sz="2000" dirty="0"/>
          </a:p>
          <a:p>
            <a:pPr>
              <a:tabLst>
                <a:tab pos="400050" algn="l"/>
                <a:tab pos="1144588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Atoms within an element are constantly pulling on their shared 		</a:t>
            </a:r>
            <a:r>
              <a:rPr lang="en-US" sz="2000" dirty="0" smtClean="0"/>
              <a:t>	electrons</a:t>
            </a:r>
            <a:endParaRPr lang="en-US" sz="2000" dirty="0"/>
          </a:p>
          <a:p>
            <a:pPr>
              <a:tabLst>
                <a:tab pos="400050" algn="l"/>
                <a:tab pos="1144588" algn="l"/>
                <a:tab pos="154146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/>
              <a:t>.  The degree to which an atom pulls on an electron is referred to its 		</a:t>
            </a:r>
            <a:r>
              <a:rPr lang="en-US" sz="2000" dirty="0" smtClean="0"/>
              <a:t>	</a:t>
            </a:r>
            <a:r>
              <a:rPr lang="en-US" sz="2000" dirty="0" err="1" smtClean="0"/>
              <a:t>electronegativity</a:t>
            </a:r>
            <a:endParaRPr lang="en-US" sz="2000" dirty="0"/>
          </a:p>
          <a:p>
            <a:pPr>
              <a:tabLst>
                <a:tab pos="400050" algn="l"/>
                <a:tab pos="1485900" algn="l"/>
                <a:tab pos="18256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The more a particular atom pulls on an electron the more 			</a:t>
            </a:r>
            <a:r>
              <a:rPr lang="en-US" sz="2000" dirty="0" smtClean="0"/>
              <a:t>	electronegative </a:t>
            </a:r>
            <a:r>
              <a:rPr lang="en-US" sz="2000" dirty="0"/>
              <a:t>it is</a:t>
            </a:r>
          </a:p>
          <a:p>
            <a:pPr>
              <a:tabLst>
                <a:tab pos="400050" algn="l"/>
                <a:tab pos="804863" algn="l"/>
              </a:tabLst>
            </a:pPr>
            <a:r>
              <a:rPr lang="en-US" sz="2000" dirty="0"/>
              <a:t>		2.  </a:t>
            </a:r>
            <a:r>
              <a:rPr lang="en-US" sz="2000" dirty="0" err="1"/>
              <a:t>Nonpolar</a:t>
            </a:r>
            <a:r>
              <a:rPr lang="en-US" sz="2000" dirty="0"/>
              <a:t> covalent bond</a:t>
            </a:r>
          </a:p>
          <a:p>
            <a:pPr>
              <a:tabLst>
                <a:tab pos="400050" algn="l"/>
                <a:tab pos="11445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Electrons are shared equally between the elements</a:t>
            </a:r>
          </a:p>
          <a:p>
            <a:pPr>
              <a:tabLst>
                <a:tab pos="400050" algn="l"/>
                <a:tab pos="11445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b</a:t>
            </a:r>
            <a:r>
              <a:rPr lang="en-US" sz="2000" dirty="0"/>
              <a:t>.  </a:t>
            </a:r>
            <a:r>
              <a:rPr lang="en-US" sz="2000" dirty="0" err="1"/>
              <a:t>Electronegativity</a:t>
            </a:r>
            <a:r>
              <a:rPr lang="en-US" sz="2000" dirty="0"/>
              <a:t> is equal between the atoms</a:t>
            </a:r>
            <a:endParaRPr lang="en-US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505200"/>
            <a:ext cx="9144000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dirty="0"/>
              <a:t>	</a:t>
            </a:r>
            <a:r>
              <a:rPr lang="en-US" sz="2000" dirty="0"/>
              <a:t>3.  Polar covalent bond</a:t>
            </a:r>
          </a:p>
          <a:p>
            <a:pPr>
              <a:tabLst>
                <a:tab pos="746125" algn="l"/>
                <a:tab pos="1144588" algn="l"/>
              </a:tabLst>
            </a:pPr>
            <a:r>
              <a:rPr lang="en-US" sz="2000" dirty="0"/>
              <a:t>		a.  Electrons are NOT shared equally between elements</a:t>
            </a:r>
          </a:p>
          <a:p>
            <a:pPr>
              <a:tabLst>
                <a:tab pos="746125" algn="l"/>
                <a:tab pos="1485900" algn="l"/>
                <a:tab pos="1825625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Electrons spend more time around one of the elements than the 				other</a:t>
            </a:r>
          </a:p>
          <a:p>
            <a:pPr>
              <a:tabLst>
                <a:tab pos="746125" algn="l"/>
                <a:tab pos="1144588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Creates a polar molecule</a:t>
            </a:r>
          </a:p>
          <a:p>
            <a:pPr>
              <a:tabLst>
                <a:tab pos="7461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1</a:t>
            </a:r>
            <a:r>
              <a:rPr lang="en-US" sz="2000" dirty="0"/>
              <a:t>.  A molecule that has an unequal distribution of charge</a:t>
            </a:r>
          </a:p>
          <a:p>
            <a:pPr>
              <a:tabLst>
                <a:tab pos="746125" algn="l"/>
                <a:tab pos="148590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2</a:t>
            </a:r>
            <a:r>
              <a:rPr lang="en-US" sz="2000" dirty="0"/>
              <a:t>.  For example, H</a:t>
            </a:r>
            <a:r>
              <a:rPr lang="en-US" sz="2000" baseline="-25000" dirty="0"/>
              <a:t>2</a:t>
            </a:r>
            <a:r>
              <a:rPr lang="en-US" sz="2000" dirty="0"/>
              <a:t>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II.  How ionic bonds form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A.  What is an ion?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1.  An atom that has lost or gained an electron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	a.  It now will have a charge</a:t>
            </a:r>
          </a:p>
          <a:p>
            <a:pPr>
              <a:tabLst>
                <a:tab pos="398463" algn="l"/>
                <a:tab pos="796925" algn="l"/>
                <a:tab pos="1141413" algn="l"/>
                <a:tab pos="1485900" algn="l"/>
              </a:tabLst>
            </a:pPr>
            <a:r>
              <a:rPr lang="en-US" sz="2000"/>
              <a:t>		2.  A charged particle</a:t>
            </a:r>
            <a:endParaRPr lang="en-US"/>
          </a:p>
        </p:txBody>
      </p:sp>
      <p:pic>
        <p:nvPicPr>
          <p:cNvPr id="23555" name="Picture 3" descr="Ionic Bo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3733800"/>
            <a:ext cx="3505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16002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/>
              <a:t>	B.  Ionic bonding</a:t>
            </a:r>
          </a:p>
          <a:p>
            <a:pPr>
              <a:tabLst>
                <a:tab pos="344488" algn="l"/>
                <a:tab pos="796925" algn="l"/>
                <a:tab pos="1141413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The attractive force between 2 ions of opposite charge</a:t>
            </a:r>
            <a:endParaRPr lang="en-US" dirty="0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0" y="22860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39725" algn="l"/>
                <a:tab pos="800100" algn="l"/>
                <a:tab pos="1141413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</a:t>
            </a:r>
            <a:r>
              <a:rPr lang="en-US" sz="2000" dirty="0" err="1"/>
              <a:t>Example</a:t>
            </a:r>
            <a:r>
              <a:rPr lang="en-US" sz="2000" dirty="0" err="1">
                <a:sym typeface="Wingdings" pitchFamily="-107" charset="2"/>
              </a:rPr>
              <a:t></a:t>
            </a:r>
            <a:r>
              <a:rPr lang="en-US" sz="2000" dirty="0"/>
              <a:t> Sodium Chloride (</a:t>
            </a:r>
            <a:r>
              <a:rPr lang="en-US" sz="2000" dirty="0" err="1"/>
              <a:t>NaCl</a:t>
            </a:r>
            <a:r>
              <a:rPr lang="en-US" sz="2000" dirty="0"/>
              <a:t>)</a:t>
            </a:r>
            <a:endParaRPr lang="en-US" dirty="0"/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2667000"/>
            <a:ext cx="3962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81038" algn="l"/>
                <a:tab pos="1090613" algn="l"/>
                <a:tab pos="1485900" algn="l"/>
                <a:tab pos="1830388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Na-11 electrons</a:t>
            </a:r>
          </a:p>
          <a:p>
            <a:pPr>
              <a:tabLst>
                <a:tab pos="1031875" algn="l"/>
                <a:tab pos="1090613" algn="l"/>
                <a:tab pos="1485900" algn="l"/>
                <a:tab pos="1830388" algn="l"/>
              </a:tabLst>
            </a:pPr>
            <a:r>
              <a:rPr lang="en-US" sz="2000" dirty="0" smtClean="0"/>
              <a:t>			Cl</a:t>
            </a:r>
            <a:r>
              <a:rPr lang="en-US" sz="2000" dirty="0"/>
              <a:t>-17 electrons</a:t>
            </a:r>
            <a:endParaRPr lang="en-US" dirty="0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276600" y="2667000"/>
            <a:ext cx="2209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(1 in outer level)  (7 in outer level)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0" y="3276600"/>
            <a:ext cx="525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90613" algn="l"/>
                <a:tab pos="1485900" algn="l"/>
                <a:tab pos="1830388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b</a:t>
            </a:r>
            <a:r>
              <a:rPr lang="en-US" sz="2000" dirty="0"/>
              <a:t>.  Na needs to loose 1 electron</a:t>
            </a:r>
          </a:p>
          <a:p>
            <a:pPr>
              <a:tabLst>
                <a:tab pos="1090613" algn="l"/>
                <a:tab pos="1485900" algn="l"/>
                <a:tab pos="1830388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Cl</a:t>
            </a:r>
            <a:r>
              <a:rPr lang="en-US" sz="2000" dirty="0" smtClean="0"/>
              <a:t> </a:t>
            </a:r>
            <a:r>
              <a:rPr lang="en-US" sz="2000" dirty="0"/>
              <a:t>needs to gain 1 electron</a:t>
            </a:r>
            <a:endParaRPr lang="en-US" dirty="0"/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0" y="3886200"/>
            <a:ext cx="5715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9025" algn="l"/>
                <a:tab pos="1428750" algn="l"/>
                <a:tab pos="1485900" algn="l"/>
                <a:tab pos="1830388" algn="l"/>
                <a:tab pos="2173288" algn="l"/>
              </a:tabLst>
            </a:pPr>
            <a:r>
              <a:rPr lang="en-US" sz="2000" dirty="0"/>
              <a:t>	</a:t>
            </a:r>
            <a:r>
              <a:rPr lang="en-US" sz="2000" dirty="0" err="1"/>
              <a:t>c</a:t>
            </a:r>
            <a:r>
              <a:rPr lang="en-US" sz="2000" dirty="0"/>
              <a:t>.  Na gives 1 electron to </a:t>
            </a:r>
            <a:r>
              <a:rPr lang="en-US" sz="2000" dirty="0" err="1"/>
              <a:t>Cl</a:t>
            </a:r>
            <a:r>
              <a:rPr lang="en-US" sz="2000" dirty="0"/>
              <a:t> making Na 		happy and </a:t>
            </a:r>
            <a:r>
              <a:rPr lang="en-US" sz="2000" dirty="0" err="1"/>
              <a:t>Cl</a:t>
            </a:r>
            <a:r>
              <a:rPr lang="en-US" sz="2000" dirty="0"/>
              <a:t> happy</a:t>
            </a:r>
          </a:p>
          <a:p>
            <a:pPr>
              <a:tabLst>
                <a:tab pos="1035050" algn="l"/>
                <a:tab pos="1366838" algn="l"/>
                <a:tab pos="1712913" algn="l"/>
                <a:tab pos="1830388" algn="l"/>
                <a:tab pos="2173288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However, Na now has a positive 	</a:t>
            </a:r>
            <a:r>
              <a:rPr lang="en-US" sz="2000" dirty="0" smtClean="0"/>
              <a:t>		charge </a:t>
            </a:r>
            <a:r>
              <a:rPr lang="en-US" sz="2000" dirty="0"/>
              <a:t>and </a:t>
            </a:r>
            <a:r>
              <a:rPr lang="en-US" sz="2000" dirty="0" err="1"/>
              <a:t>Cl</a:t>
            </a:r>
            <a:r>
              <a:rPr lang="en-US" sz="2000" dirty="0"/>
              <a:t> now has a negative charge</a:t>
            </a:r>
          </a:p>
          <a:p>
            <a:pPr>
              <a:tabLst>
                <a:tab pos="1035050" algn="l"/>
                <a:tab pos="1366838" algn="l"/>
                <a:tab pos="1485900" algn="l"/>
                <a:tab pos="1830388" algn="l"/>
                <a:tab pos="2173288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The difference in charge is what 	</a:t>
            </a:r>
            <a:r>
              <a:rPr lang="en-US" sz="2000" dirty="0" smtClean="0"/>
              <a:t>			attracts </a:t>
            </a:r>
            <a:r>
              <a:rPr lang="en-US" sz="2000" dirty="0"/>
              <a:t>them to each other 	</a:t>
            </a:r>
            <a:r>
              <a:rPr lang="en-US" sz="2000" dirty="0" smtClean="0"/>
              <a:t>			creating </a:t>
            </a:r>
            <a:r>
              <a:rPr lang="en-US" sz="2000" dirty="0"/>
              <a:t>an ionic bond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7" grpId="0"/>
      <p:bldP spid="23558" grpId="0"/>
      <p:bldP spid="23559" grpId="0"/>
      <p:bldP spid="23560" grpId="0"/>
      <p:bldP spid="235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III.  Hydrogen Bonds</a:t>
            </a:r>
          </a:p>
          <a:p>
            <a:pPr>
              <a:tabLst>
                <a:tab pos="454025" algn="l"/>
              </a:tabLst>
            </a:pPr>
            <a:r>
              <a:rPr lang="en-US" sz="2000" dirty="0"/>
              <a:t>	A.  Formation</a:t>
            </a:r>
          </a:p>
          <a:p>
            <a:pPr>
              <a:tabLst>
                <a:tab pos="804863" algn="l"/>
                <a:tab pos="1144588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A + charged hydrogen in a polar covalent bond is attracted to the – 	</a:t>
            </a:r>
            <a:r>
              <a:rPr lang="en-US" sz="2000" dirty="0" smtClean="0"/>
              <a:t>	charged </a:t>
            </a:r>
            <a:r>
              <a:rPr lang="en-US" sz="2000" dirty="0"/>
              <a:t>atom of another molecule with polar covalent bonds</a:t>
            </a:r>
          </a:p>
          <a:p>
            <a:pPr>
              <a:tabLst>
                <a:tab pos="1144588" algn="l"/>
                <a:tab pos="1485900" algn="l"/>
              </a:tabLst>
            </a:pPr>
            <a:r>
              <a:rPr lang="en-US" sz="2000" dirty="0" smtClean="0"/>
              <a:t>	a</a:t>
            </a:r>
            <a:r>
              <a:rPr lang="en-US" sz="2000" dirty="0"/>
              <a:t>.  In other words, a bond involving hydrogen that gets formed due to 	</a:t>
            </a:r>
            <a:r>
              <a:rPr lang="en-US" sz="2000" dirty="0" smtClean="0"/>
              <a:t>	the </a:t>
            </a:r>
            <a:r>
              <a:rPr lang="en-US" sz="2000" dirty="0" err="1"/>
              <a:t>electronegativity</a:t>
            </a:r>
            <a:r>
              <a:rPr lang="en-US" sz="2000" dirty="0"/>
              <a:t> between hydrogen and another molecule   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2362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dirty="0"/>
              <a:t>	</a:t>
            </a:r>
            <a:r>
              <a:rPr lang="en-US" sz="2000" dirty="0"/>
              <a:t>3.  Example-H</a:t>
            </a:r>
            <a:r>
              <a:rPr lang="en-US" sz="2000" baseline="-25000" dirty="0"/>
              <a:t>2</a:t>
            </a:r>
            <a:r>
              <a:rPr lang="en-US" sz="2000" dirty="0"/>
              <a:t>O</a:t>
            </a:r>
            <a:endParaRPr lang="en-US" dirty="0"/>
          </a:p>
        </p:txBody>
      </p:sp>
      <p:pic>
        <p:nvPicPr>
          <p:cNvPr id="4" name="Picture 3" descr="02_10HydrogenBonds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162300"/>
            <a:ext cx="33528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98120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4863" algn="l"/>
              </a:tabLst>
            </a:pPr>
            <a:r>
              <a:rPr lang="en-US" sz="2000" dirty="0"/>
              <a:t>	2.  Weak bonds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7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/>
              <a:t>2.11-2.14</a:t>
            </a:r>
            <a:r>
              <a:rPr lang="en-US" sz="2000" u="sng" dirty="0">
                <a:sym typeface="Wingdings" pitchFamily="-107" charset="2"/>
              </a:rPr>
              <a:t>Water’s Life-Supporting Properties</a:t>
            </a:r>
            <a:endParaRPr lang="en-US" sz="2000" dirty="0">
              <a:sym typeface="Wingdings" pitchFamily="-107" charset="2"/>
            </a:endParaRPr>
          </a:p>
          <a:p>
            <a:r>
              <a:rPr lang="en-US" sz="2000" dirty="0"/>
              <a:t>Objectives:	1)  Describe why water is polar</a:t>
            </a:r>
          </a:p>
          <a:p>
            <a:pPr>
              <a:tabLst>
                <a:tab pos="1825625" algn="l"/>
              </a:tabLst>
            </a:pPr>
            <a:r>
              <a:rPr lang="en-US" sz="2000" dirty="0"/>
              <a:t>	2)  Describe water’s unique features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0" y="9906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I.  Water’s polarity</a:t>
            </a:r>
          </a:p>
          <a:p>
            <a:pPr>
              <a:tabLst>
                <a:tab pos="284163" algn="l"/>
              </a:tabLst>
            </a:pPr>
            <a:r>
              <a:rPr lang="en-US" sz="2000" dirty="0"/>
              <a:t>	A.  Because water is polar</a:t>
            </a:r>
          </a:p>
          <a:p>
            <a:pPr>
              <a:tabLst>
                <a:tab pos="623888" algn="l"/>
              </a:tabLst>
            </a:pPr>
            <a:r>
              <a:rPr lang="en-US" sz="2000" dirty="0"/>
              <a:t>	1.  It attracts each other</a:t>
            </a:r>
          </a:p>
          <a:p>
            <a:pPr>
              <a:tabLst>
                <a:tab pos="623888" algn="l"/>
              </a:tabLst>
            </a:pPr>
            <a:r>
              <a:rPr lang="en-US" sz="2000" dirty="0"/>
              <a:t>	2.  It attracts ions</a:t>
            </a:r>
          </a:p>
          <a:p>
            <a:pPr>
              <a:tabLst>
                <a:tab pos="623888" algn="l"/>
              </a:tabLst>
            </a:pPr>
            <a:r>
              <a:rPr lang="en-US" sz="2000" dirty="0"/>
              <a:t>	3.  It attracts other polar molecules</a:t>
            </a:r>
          </a:p>
        </p:txBody>
      </p:sp>
      <p:pic>
        <p:nvPicPr>
          <p:cNvPr id="10" name="Picture 7" descr="waterpolar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533400"/>
            <a:ext cx="2025650" cy="1962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0" y="2590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B.  Why is being polar a big deal?</a:t>
            </a:r>
          </a:p>
          <a:p>
            <a:pPr>
              <a:tabLst>
                <a:tab pos="290513" algn="l"/>
                <a:tab pos="688975" algn="l"/>
                <a:tab pos="1033463" algn="l"/>
              </a:tabLst>
            </a:pPr>
            <a:r>
              <a:rPr lang="en-US" sz="2000"/>
              <a:t>		1.  Due to its attraction for itself and other molecules, water can dissolve 			a variety of ionic (salt) and polar molecules (sugar)</a:t>
            </a:r>
            <a:endParaRPr lang="en-US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35814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6125" algn="l"/>
                <a:tab pos="1087438" algn="l"/>
                <a:tab pos="1431925" algn="l"/>
              </a:tabLst>
            </a:pPr>
            <a:r>
              <a:rPr lang="en-US" sz="2000"/>
              <a:t>		2.  Water’s attraction for itself</a:t>
            </a:r>
          </a:p>
          <a:p>
            <a:pPr>
              <a:tabLst>
                <a:tab pos="344488" algn="l"/>
                <a:tab pos="746125" algn="l"/>
                <a:tab pos="1087438" algn="l"/>
                <a:tab pos="1431925" algn="l"/>
              </a:tabLst>
            </a:pPr>
            <a:r>
              <a:rPr lang="en-US" sz="2000"/>
              <a:t>			a.  + charged hydrogen on one water molecule attracts the – oxygen 				off another water molecule</a:t>
            </a:r>
          </a:p>
          <a:p>
            <a:pPr>
              <a:tabLst>
                <a:tab pos="344488" algn="l"/>
                <a:tab pos="746125" algn="l"/>
                <a:tab pos="1087438" algn="l"/>
                <a:tab pos="1431925" algn="l"/>
              </a:tabLst>
            </a:pPr>
            <a:r>
              <a:rPr lang="en-US" sz="2000"/>
              <a:t>				1.  This forms a hydrogen bond</a:t>
            </a:r>
          </a:p>
          <a:p>
            <a:pPr>
              <a:tabLst>
                <a:tab pos="344488" algn="l"/>
                <a:tab pos="746125" algn="l"/>
                <a:tab pos="1087438" algn="l"/>
                <a:tab pos="1431925" algn="l"/>
              </a:tabLst>
            </a:pPr>
            <a:r>
              <a:rPr lang="en-US" sz="2000"/>
              <a:t>					a.  A very weak bond</a:t>
            </a:r>
          </a:p>
        </p:txBody>
      </p:sp>
      <p:pic>
        <p:nvPicPr>
          <p:cNvPr id="13" name="Picture 12" descr="02_10HydrogenBonds-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254500"/>
            <a:ext cx="23622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0" y="5029200"/>
            <a:ext cx="5867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5050" algn="l"/>
              </a:tabLst>
            </a:pPr>
            <a:r>
              <a:rPr lang="en-US" sz="2000"/>
              <a:t>	b.  Cohesion</a:t>
            </a:r>
          </a:p>
        </p:txBody>
      </p:sp>
      <p:pic>
        <p:nvPicPr>
          <p:cNvPr id="15" name="Picture 14" descr="wateronpenny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4125" y="4495800"/>
            <a:ext cx="40798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0" y="5410200"/>
            <a:ext cx="5029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35050" algn="l"/>
              </a:tabLst>
            </a:pPr>
            <a:r>
              <a:rPr lang="en-US" sz="2000"/>
              <a:t>	c.  Surface tension</a:t>
            </a:r>
          </a:p>
        </p:txBody>
      </p:sp>
      <p:pic>
        <p:nvPicPr>
          <p:cNvPr id="17" name="Picture 16" descr="02_11WaterStrider-L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1200" y="4356100"/>
            <a:ext cx="25908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6125" algn="l"/>
              </a:tabLst>
            </a:pPr>
            <a:r>
              <a:rPr lang="en-US" dirty="0"/>
              <a:t>	</a:t>
            </a:r>
            <a:r>
              <a:rPr lang="en-US" sz="2000" dirty="0"/>
              <a:t>3.  Waters attraction to other molecules</a:t>
            </a:r>
          </a:p>
          <a:p>
            <a:pPr>
              <a:tabLst>
                <a:tab pos="746125" algn="l"/>
                <a:tab pos="1089025" algn="l"/>
              </a:tabLst>
            </a:pPr>
            <a:r>
              <a:rPr lang="en-US" sz="2000" dirty="0"/>
              <a:t>		a.  Adhesion</a:t>
            </a:r>
            <a:endParaRPr lang="en-US" dirty="0"/>
          </a:p>
        </p:txBody>
      </p:sp>
      <p:pic>
        <p:nvPicPr>
          <p:cNvPr id="36867" name="Picture 8" descr="Capillary a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6925" y="0"/>
            <a:ext cx="32670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685800"/>
            <a:ext cx="58674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9025" algn="l"/>
              </a:tabLst>
            </a:pPr>
            <a:r>
              <a:rPr lang="en-US" dirty="0"/>
              <a:t>	</a:t>
            </a:r>
            <a:r>
              <a:rPr lang="en-US" sz="2000" dirty="0" err="1"/>
              <a:t>b</a:t>
            </a:r>
            <a:r>
              <a:rPr lang="en-US" sz="2000" dirty="0"/>
              <a:t>.  Solvent of life</a:t>
            </a:r>
          </a:p>
          <a:p>
            <a:pPr>
              <a:tabLst>
                <a:tab pos="1090613" algn="l"/>
                <a:tab pos="1428750" algn="l"/>
              </a:tabLst>
            </a:pPr>
            <a:r>
              <a:rPr lang="en-US" sz="2000" dirty="0"/>
              <a:t>		1.  Solvent</a:t>
            </a:r>
          </a:p>
          <a:p>
            <a:pPr>
              <a:tabLst>
                <a:tab pos="1090613" algn="l"/>
                <a:tab pos="1768475" algn="l"/>
              </a:tabLst>
            </a:pPr>
            <a:r>
              <a:rPr lang="en-US" sz="2000" dirty="0"/>
              <a:t>			a.  A dissolving agent</a:t>
            </a:r>
          </a:p>
          <a:p>
            <a:pPr>
              <a:tabLst>
                <a:tab pos="1090613" algn="l"/>
                <a:tab pos="1428750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Solute</a:t>
            </a:r>
          </a:p>
          <a:p>
            <a:pPr>
              <a:tabLst>
                <a:tab pos="1090613" algn="l"/>
                <a:tab pos="1768475" algn="l"/>
              </a:tabLst>
            </a:pPr>
            <a:r>
              <a:rPr lang="en-US" sz="2000" dirty="0"/>
              <a:t>			a.  A substance being dissolved</a:t>
            </a:r>
            <a:endParaRPr lang="en-US" dirty="0"/>
          </a:p>
        </p:txBody>
      </p:sp>
      <p:pic>
        <p:nvPicPr>
          <p:cNvPr id="9" name="Picture 8" descr="02_14SaltDissolving-L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6113" y="2765425"/>
            <a:ext cx="4764087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II.  Water resists temperature change</a:t>
            </a:r>
          </a:p>
          <a:p>
            <a:pPr>
              <a:tabLst>
                <a:tab pos="396875" algn="l"/>
                <a:tab pos="747713" algn="l"/>
              </a:tabLst>
            </a:pPr>
            <a:r>
              <a:rPr lang="en-US" sz="2000" dirty="0"/>
              <a:t>	A.  Requires more heat to increase temp. compared to most other 			substances</a:t>
            </a:r>
          </a:p>
          <a:p>
            <a:pPr>
              <a:tabLst>
                <a:tab pos="396875" algn="l"/>
              </a:tabLst>
            </a:pPr>
            <a:r>
              <a:rPr lang="en-US" sz="2000" dirty="0"/>
              <a:t>	B.  Losses a lot of heat as it cools</a:t>
            </a: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0" y="1295400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6875" algn="l"/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C</a:t>
            </a:r>
            <a:r>
              <a:rPr lang="en-US" sz="2000" dirty="0"/>
              <a:t>.  Why important?</a:t>
            </a:r>
          </a:p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Considering cells are surrounded by water, water provides a 		</a:t>
            </a:r>
            <a:r>
              <a:rPr lang="en-US" sz="2000" dirty="0" smtClean="0"/>
              <a:t>		constant </a:t>
            </a:r>
            <a:r>
              <a:rPr lang="en-US" sz="2000" dirty="0" err="1"/>
              <a:t>env</a:t>
            </a:r>
            <a:r>
              <a:rPr lang="en-US" sz="2000" dirty="0"/>
              <a:t>. for cells</a:t>
            </a:r>
          </a:p>
          <a:p>
            <a:pPr>
              <a:tabLst>
                <a:tab pos="344488" algn="l"/>
                <a:tab pos="688975" algn="l"/>
                <a:tab pos="1033463" algn="l"/>
                <a:tab pos="1366838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Considering 71% of earth’s surface is covered with water, water 	</a:t>
            </a:r>
            <a:r>
              <a:rPr lang="en-US" sz="2000" dirty="0" smtClean="0"/>
              <a:t>		moderates </a:t>
            </a:r>
            <a:r>
              <a:rPr lang="en-US" sz="2000" dirty="0"/>
              <a:t>temperatures worldwide</a:t>
            </a:r>
            <a:endParaRPr lang="en-US" dirty="0"/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0" y="2895600"/>
            <a:ext cx="9144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III.  Ice less dense than water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A.  Water expands when it freezes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1.  Ice is less dense that water causing it to float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	a.  Causes cycling of the worlds water supply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2.  As ice expands it has the ability to break rock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	a.  Increases erosion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 the cycling of soil</a:t>
            </a:r>
            <a:endParaRPr lang="en-US"/>
          </a:p>
        </p:txBody>
      </p:sp>
      <p:pic>
        <p:nvPicPr>
          <p:cNvPr id="5" name="Picture 4" descr="02_13aIceLiquidWater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4876800"/>
            <a:ext cx="31781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u="sng" dirty="0"/>
              <a:t>2.15</a:t>
            </a:r>
            <a:r>
              <a:rPr lang="en-US" sz="2000" u="sng" dirty="0">
                <a:sym typeface="Wingdings" pitchFamily="-107" charset="2"/>
              </a:rPr>
              <a:t> Acids &amp; Bases</a:t>
            </a:r>
            <a:endParaRPr lang="en-US" sz="2000" dirty="0">
              <a:sym typeface="Wingdings" pitchFamily="-107" charset="2"/>
            </a:endParaRPr>
          </a:p>
          <a:p>
            <a:r>
              <a:rPr lang="en-US" sz="2000" dirty="0">
                <a:sym typeface="Wingdings" pitchFamily="-107" charset="2"/>
              </a:rPr>
              <a:t>Objectives:	1)  To be able to distinguish between acids, bases, &amp; buffers</a:t>
            </a:r>
          </a:p>
          <a:p>
            <a:r>
              <a:rPr lang="en-US" sz="2000" dirty="0" smtClean="0">
                <a:sym typeface="Wingdings" pitchFamily="-107" charset="2"/>
              </a:rPr>
              <a:t>		2</a:t>
            </a:r>
            <a:r>
              <a:rPr lang="en-US" sz="2000" dirty="0">
                <a:sym typeface="Wingdings" pitchFamily="-107" charset="2"/>
              </a:rPr>
              <a:t>)  To be able to explain and utilize the pH scale</a:t>
            </a:r>
            <a:endParaRPr lang="en-US" sz="2000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143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I.  Acids</a:t>
            </a:r>
          </a:p>
          <a:p>
            <a:pPr>
              <a:tabLst>
                <a:tab pos="284163" algn="l"/>
              </a:tabLst>
            </a:pPr>
            <a:r>
              <a:rPr lang="en-US" sz="2000" dirty="0"/>
              <a:t>	A.  Any compound that donates H</a:t>
            </a:r>
            <a:r>
              <a:rPr lang="en-US" sz="2000" baseline="30000" dirty="0"/>
              <a:t>+</a:t>
            </a:r>
            <a:r>
              <a:rPr lang="en-US" sz="2000" dirty="0"/>
              <a:t> ions into a solution</a:t>
            </a:r>
          </a:p>
          <a:p>
            <a:pPr>
              <a:tabLst>
                <a:tab pos="284163" algn="l"/>
              </a:tabLst>
            </a:pPr>
            <a:r>
              <a:rPr lang="en-US" sz="2000" dirty="0"/>
              <a:t>	B.  Acidic solutions, therefore, are solutions that…..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057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90563" algn="l"/>
              </a:tabLst>
            </a:pPr>
            <a:r>
              <a:rPr lang="en-US"/>
              <a:t>	</a:t>
            </a:r>
            <a:r>
              <a:rPr lang="en-US" sz="2000"/>
              <a:t>1.  Solutions that have a high [ ] of H</a:t>
            </a:r>
            <a:r>
              <a:rPr lang="en-US" sz="2000" baseline="30000"/>
              <a:t>+</a:t>
            </a:r>
            <a:r>
              <a:rPr lang="en-US" sz="2000"/>
              <a:t> (Acidic)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24384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II.  Bases</a:t>
            </a:r>
          </a:p>
          <a:p>
            <a:pPr>
              <a:tabLst>
                <a:tab pos="339725" algn="l"/>
              </a:tabLst>
            </a:pPr>
            <a:r>
              <a:rPr lang="en-US" sz="2000" dirty="0"/>
              <a:t>	A.  Any compound that accepts H</a:t>
            </a:r>
            <a:r>
              <a:rPr lang="en-US" sz="2000" baseline="30000" dirty="0"/>
              <a:t>+</a:t>
            </a:r>
            <a:r>
              <a:rPr lang="en-US" sz="2000" dirty="0"/>
              <a:t> and removes them from a solution</a:t>
            </a:r>
          </a:p>
          <a:p>
            <a:pPr>
              <a:tabLst>
                <a:tab pos="339725" algn="l"/>
              </a:tabLst>
            </a:pPr>
            <a:r>
              <a:rPr lang="en-US" sz="2000" dirty="0"/>
              <a:t>	B.  Basic solutions, therefore, are solutions that……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3528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635000" algn="l"/>
              </a:tabLst>
            </a:pPr>
            <a:r>
              <a:rPr lang="en-US"/>
              <a:t>	</a:t>
            </a:r>
            <a:r>
              <a:rPr lang="en-US" sz="2000"/>
              <a:t>1.  Solutions that have a low [ ] of H</a:t>
            </a:r>
            <a:r>
              <a:rPr lang="en-US" sz="2000" baseline="30000"/>
              <a:t>+</a:t>
            </a:r>
            <a:r>
              <a:rPr lang="en-US" sz="2000"/>
              <a:t> (Basic or Alkaline)</a:t>
            </a: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381000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 dirty="0"/>
              <a:t>III.  Buffers</a:t>
            </a:r>
          </a:p>
          <a:p>
            <a:pPr>
              <a:tabLst>
                <a:tab pos="396875" algn="l"/>
              </a:tabLst>
            </a:pPr>
            <a:r>
              <a:rPr lang="en-US" sz="2000" dirty="0"/>
              <a:t>	A.  Substances that minimize changes in pH</a:t>
            </a:r>
          </a:p>
          <a:p>
            <a:pPr>
              <a:tabLst>
                <a:tab pos="747713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How?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472440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90613" algn="l"/>
              </a:tabLst>
            </a:pPr>
            <a:r>
              <a:rPr lang="en-US" sz="2000"/>
              <a:t>	a.  They accept H</a:t>
            </a:r>
            <a:r>
              <a:rPr lang="en-US" sz="2000" baseline="30000"/>
              <a:t>+</a:t>
            </a:r>
            <a:r>
              <a:rPr lang="en-US" sz="2000"/>
              <a:t> when…..</a:t>
            </a:r>
          </a:p>
          <a:p>
            <a:pPr>
              <a:tabLst>
                <a:tab pos="1090613" algn="l"/>
              </a:tabLst>
            </a:pPr>
            <a:r>
              <a:rPr lang="en-US" sz="2000"/>
              <a:t>	b.  The donate H</a:t>
            </a:r>
            <a:r>
              <a:rPr lang="en-US" sz="2000" baseline="30000"/>
              <a:t>+</a:t>
            </a:r>
            <a:r>
              <a:rPr lang="en-US" sz="2000"/>
              <a:t> when…...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2000"/>
              <a:t>IV.  pH scale (potential for hydrogen)</a:t>
            </a:r>
          </a:p>
        </p:txBody>
      </p:sp>
      <p:pic>
        <p:nvPicPr>
          <p:cNvPr id="40963" name="Picture 2" descr="02_15_pHScale-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3413" y="0"/>
            <a:ext cx="4700587" cy="658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81000"/>
            <a:ext cx="4419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400050" algn="l"/>
                <a:tab pos="746125" algn="l"/>
              </a:tabLst>
            </a:pPr>
            <a:r>
              <a:rPr lang="en-US" sz="2000" dirty="0"/>
              <a:t>	A.  Reflects the relative [ ] of H</a:t>
            </a:r>
            <a:r>
              <a:rPr lang="en-US" sz="2000" baseline="30000" dirty="0"/>
              <a:t>+</a:t>
            </a:r>
            <a:r>
              <a:rPr lang="en-US" sz="2000" dirty="0"/>
              <a:t> &amp; 		OH</a:t>
            </a:r>
            <a:r>
              <a:rPr lang="en-US" sz="2000" baseline="30000" dirty="0"/>
              <a:t>-</a:t>
            </a:r>
            <a:r>
              <a:rPr lang="en-US" sz="2000" dirty="0"/>
              <a:t> </a:t>
            </a:r>
          </a:p>
          <a:p>
            <a:pPr>
              <a:tabLst>
                <a:tab pos="400050" algn="l"/>
                <a:tab pos="746125" algn="l"/>
                <a:tab pos="1089025" algn="l"/>
              </a:tabLst>
            </a:pPr>
            <a:r>
              <a:rPr lang="en-US" sz="2000" dirty="0"/>
              <a:t>		1.  H</a:t>
            </a:r>
            <a:r>
              <a:rPr lang="en-US" sz="2000" baseline="30000" dirty="0"/>
              <a:t>+</a:t>
            </a:r>
            <a:r>
              <a:rPr lang="en-US" sz="2000" dirty="0"/>
              <a:t> &amp; OH</a:t>
            </a:r>
            <a:r>
              <a:rPr lang="en-US" sz="2000" baseline="30000" dirty="0"/>
              <a:t>-</a:t>
            </a:r>
            <a:r>
              <a:rPr lang="en-US" sz="2000" dirty="0"/>
              <a:t> [ ] are opposite 			one another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00200"/>
            <a:ext cx="44196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/>
              <a:t>	B.  Scale ranges from 0 – 14</a:t>
            </a:r>
          </a:p>
          <a:p>
            <a:pPr>
              <a:tabLst>
                <a:tab pos="344488" algn="l"/>
              </a:tabLst>
            </a:pPr>
            <a:r>
              <a:rPr lang="en-US" sz="2000"/>
              <a:t>		1.  0 = Acidic</a:t>
            </a:r>
          </a:p>
          <a:p>
            <a:pPr>
              <a:tabLst>
                <a:tab pos="344488" algn="l"/>
              </a:tabLst>
            </a:pPr>
            <a:r>
              <a:rPr lang="en-US" sz="2000"/>
              <a:t>		2.  14 = Basic</a:t>
            </a:r>
          </a:p>
          <a:p>
            <a:pPr>
              <a:tabLst>
                <a:tab pos="344488" algn="l"/>
              </a:tabLst>
            </a:pPr>
            <a:r>
              <a:rPr lang="en-US" sz="2000"/>
              <a:t>		3.  7 = Neutral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2895600"/>
            <a:ext cx="44196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dirty="0"/>
              <a:t>	</a:t>
            </a:r>
            <a:r>
              <a:rPr lang="en-US" sz="2000" dirty="0"/>
              <a:t>C.  Scale factor</a:t>
            </a:r>
          </a:p>
          <a:p>
            <a:pPr>
              <a:tabLst>
                <a:tab pos="344488" algn="l"/>
                <a:tab pos="747713" algn="l"/>
                <a:tab pos="1089025" algn="l"/>
              </a:tabLst>
            </a:pPr>
            <a:r>
              <a:rPr lang="en-US" sz="2000" dirty="0"/>
              <a:t>		1.  Each unit on the scale is a 	</a:t>
            </a:r>
            <a:r>
              <a:rPr lang="en-US" sz="2000" dirty="0" smtClean="0"/>
              <a:t>		factor </a:t>
            </a:r>
            <a:r>
              <a:rPr lang="en-US" sz="2000" dirty="0"/>
              <a:t>of 10</a:t>
            </a:r>
          </a:p>
          <a:p>
            <a:pPr>
              <a:tabLst>
                <a:tab pos="344488" algn="l"/>
                <a:tab pos="1089025" algn="l"/>
                <a:tab pos="1428750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A tenfold increase in H</a:t>
            </a:r>
            <a:r>
              <a:rPr lang="en-US" sz="2000" baseline="30000" dirty="0"/>
              <a:t>+</a:t>
            </a:r>
            <a:r>
              <a:rPr lang="en-US" sz="2000" dirty="0"/>
              <a:t> 	</a:t>
            </a:r>
            <a:r>
              <a:rPr lang="en-US" sz="2000"/>
              <a:t>	</a:t>
            </a:r>
            <a:r>
              <a:rPr lang="en-US" sz="2000" smtClean="0"/>
              <a:t>	[ </a:t>
            </a:r>
            <a:r>
              <a:rPr lang="en-US" sz="2000" dirty="0"/>
              <a:t>]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periodic ta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0"/>
            <a:ext cx="7904163" cy="465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0" y="4632325"/>
            <a:ext cx="9144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II.  Compounds</a:t>
            </a:r>
          </a:p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A.  Intro</a:t>
            </a:r>
          </a:p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1.  What is a compound?</a:t>
            </a:r>
          </a:p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a.  A substance that is composed of 2 or more different elements that 				are chemically combined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watermolecu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762000"/>
            <a:ext cx="2533650" cy="25336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/>
              <a:t>			</a:t>
            </a:r>
            <a:r>
              <a:rPr lang="en-US" sz="2000"/>
              <a:t>b.  Water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 H2O</a:t>
            </a:r>
          </a:p>
          <a:p>
            <a:pPr>
              <a:tabLst>
                <a:tab pos="398463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	1.  2 hydrogen atoms combined with 1 oxygen atom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0" y="762000"/>
            <a:ext cx="899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</a:tabLst>
            </a:pPr>
            <a:r>
              <a:rPr lang="en-US" sz="2000"/>
              <a:t>	2.  Why do atoms bond/combine?</a:t>
            </a:r>
            <a:endParaRPr 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87438" algn="l"/>
              </a:tabLst>
            </a:pPr>
            <a:r>
              <a:rPr lang="en-US" sz="2000"/>
              <a:t>	a.  To become more stable</a:t>
            </a:r>
            <a:endParaRPr 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14478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1.  An atom becomes more stable when its outermost energy level 		is full</a:t>
            </a:r>
          </a:p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	a.  Oxygen</a:t>
            </a:r>
          </a:p>
          <a:p>
            <a:pPr>
              <a:tabLst>
                <a:tab pos="1431925" algn="l"/>
                <a:tab pos="1776413" algn="l"/>
                <a:tab pos="2109788" algn="l"/>
              </a:tabLst>
            </a:pPr>
            <a:r>
              <a:rPr lang="en-US" sz="2000"/>
              <a:t>			1.  Only has 6 electrons in outermost shell, it wants 2 more</a:t>
            </a:r>
            <a:endParaRPr lang="en-US"/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0" y="266700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2109788" algn="l"/>
              </a:tabLst>
            </a:pPr>
            <a:r>
              <a:rPr lang="en-US" sz="2000"/>
              <a:t>	2.  It gets 2 more by sharing them with hydrogen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H2O</a:t>
            </a:r>
            <a:endParaRPr lang="en-US"/>
          </a:p>
        </p:txBody>
      </p:sp>
      <p:pic>
        <p:nvPicPr>
          <p:cNvPr id="8" name="Picture 7" descr="Oxyg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886200"/>
            <a:ext cx="18986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ydrogen"/>
          <p:cNvPicPr>
            <a:picLocks noChangeAspect="1" noChangeArrowheads="1"/>
          </p:cNvPicPr>
          <p:nvPr/>
        </p:nvPicPr>
        <p:blipFill>
          <a:blip r:embed="rId4"/>
          <a:srcRect l="27336" t="22046" r="11569" b="11136"/>
          <a:stretch>
            <a:fillRect/>
          </a:stretch>
        </p:blipFill>
        <p:spPr bwMode="auto">
          <a:xfrm>
            <a:off x="2895600" y="3886200"/>
            <a:ext cx="25908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watermolecu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3886200"/>
            <a:ext cx="2322513" cy="23225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III.  Atoms: The building blocks of elements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A.  Atom</a:t>
            </a:r>
          </a:p>
          <a:p>
            <a:pPr>
              <a:tabLst>
                <a:tab pos="344488" algn="l"/>
                <a:tab pos="688975" algn="l"/>
                <a:tab pos="1033463" algn="l"/>
              </a:tabLst>
            </a:pPr>
            <a:r>
              <a:rPr lang="en-US" sz="2000"/>
              <a:t>		1.  The smallest particle of an element that has the characteristics of that 			element</a:t>
            </a:r>
            <a:endParaRPr 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B.  The structure of an atom/subatomic particles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1.  Nucleus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a.  The center of the atom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b.  Composed of protons &amp; neutrons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	1.  Protons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 + charged particles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	2.  Neutrons</a:t>
            </a:r>
            <a:r>
              <a:rPr lang="en-US" sz="2000">
                <a:sym typeface="Wingdings" pitchFamily="-107" charset="2"/>
              </a:rPr>
              <a:t></a:t>
            </a:r>
            <a:r>
              <a:rPr lang="en-US" sz="2000"/>
              <a:t> neutral, no charge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2.  Electrons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a.  Found in the electron cloud</a:t>
            </a:r>
          </a:p>
          <a:p>
            <a:pPr>
              <a:tabLst>
                <a:tab pos="344488" algn="l"/>
                <a:tab pos="742950" algn="l"/>
                <a:tab pos="1087438" algn="l"/>
                <a:tab pos="1431925" algn="l"/>
              </a:tabLst>
            </a:pPr>
            <a:r>
              <a:rPr lang="en-US" sz="2000"/>
              <a:t>			b.  - charged particle</a:t>
            </a:r>
            <a:endParaRPr lang="en-US"/>
          </a:p>
        </p:txBody>
      </p:sp>
      <p:pic>
        <p:nvPicPr>
          <p:cNvPr id="8197" name="Picture 5" descr="atom 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143000"/>
            <a:ext cx="4191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atom 3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90800" y="1143000"/>
            <a:ext cx="4191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atom 3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1219200"/>
            <a:ext cx="41910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Ato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24200" y="1143000"/>
            <a:ext cx="2635250" cy="2635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dirty="0"/>
              <a:t>	</a:t>
            </a:r>
            <a:r>
              <a:rPr lang="en-US" sz="2000" dirty="0"/>
              <a:t>C.  Atomic number &amp; Atomic mass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	1.  Atomic number</a:t>
            </a:r>
          </a:p>
          <a:p>
            <a:pPr>
              <a:tabLst>
                <a:tab pos="344488" algn="l"/>
                <a:tab pos="1258888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The unique number of protons each element has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	2.  Atomic mass</a:t>
            </a:r>
          </a:p>
          <a:p>
            <a:pPr>
              <a:tabLst>
                <a:tab pos="344488" algn="l"/>
                <a:tab pos="1258888" algn="l"/>
                <a:tab pos="15986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a</a:t>
            </a:r>
            <a:r>
              <a:rPr lang="en-US" sz="2000" dirty="0"/>
              <a:t>.  The number of all protons and neutrons that a particular element 	</a:t>
            </a:r>
            <a:r>
              <a:rPr lang="en-US" sz="2000" dirty="0" smtClean="0"/>
              <a:t>	</a:t>
            </a:r>
            <a:r>
              <a:rPr lang="en-US" sz="2000" dirty="0"/>
              <a:t>	</a:t>
            </a:r>
            <a:r>
              <a:rPr lang="en-US" sz="2000" dirty="0" smtClean="0"/>
              <a:t>has</a:t>
            </a:r>
            <a:endParaRPr lang="en-US" dirty="0"/>
          </a:p>
        </p:txBody>
      </p:sp>
      <p:pic>
        <p:nvPicPr>
          <p:cNvPr id="3" name="Picture 6" descr="periodic ta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684588"/>
            <a:ext cx="5389563" cy="317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1981200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</a:tabLst>
            </a:pPr>
            <a:r>
              <a:rPr lang="en-US" sz="2000" dirty="0"/>
              <a:t>	D.  Isotopes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	1.  Elements that have gained or lost a neutron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	2.  Have the same number of protons &amp; electrons but differ in neutron #</a:t>
            </a:r>
          </a:p>
          <a:p>
            <a:pPr>
              <a:tabLst>
                <a:tab pos="344488" algn="l"/>
              </a:tabLst>
            </a:pPr>
            <a:r>
              <a:rPr lang="en-US" sz="2000" dirty="0"/>
              <a:t>		3.  Atomic number remains the same</a:t>
            </a:r>
          </a:p>
        </p:txBody>
      </p:sp>
      <p:pic>
        <p:nvPicPr>
          <p:cNvPr id="5" name="Picture 4" descr="02_04CarbonIsotopes_T-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614738"/>
            <a:ext cx="854710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atom 3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0"/>
            <a:ext cx="4724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3124200"/>
            <a:ext cx="9144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III.  Electron Arrangement  </a:t>
            </a:r>
          </a:p>
          <a:p>
            <a:pPr>
              <a:tabLst>
                <a:tab pos="396875" algn="l"/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A.  The arrangement of electrons around the nucleus determines the 			chemical properties of a particular element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 smtClean="0"/>
              <a:t>	1</a:t>
            </a:r>
            <a:r>
              <a:rPr lang="en-US" sz="2000" dirty="0"/>
              <a:t>.  Electron cloud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a.  The space around the atom’s nucleus that is occupied by fast 			moving electrons</a:t>
            </a:r>
          </a:p>
          <a:p>
            <a:pPr>
              <a:tabLst>
                <a:tab pos="742950" algn="l"/>
                <a:tab pos="1087438" algn="l"/>
                <a:tab pos="1431925" algn="l"/>
              </a:tabLst>
            </a:pPr>
            <a:r>
              <a:rPr lang="en-US" sz="2000" dirty="0"/>
              <a:t>		</a:t>
            </a:r>
            <a:r>
              <a:rPr lang="en-US" sz="2000" dirty="0" err="1"/>
              <a:t>b</a:t>
            </a:r>
            <a:r>
              <a:rPr lang="en-US" sz="2000" dirty="0"/>
              <a:t>.  Because electrons move so fast around the nucleus they appear 			as a cloud</a:t>
            </a:r>
            <a:endParaRPr lang="en-US" dirty="0"/>
          </a:p>
        </p:txBody>
      </p:sp>
      <p:pic>
        <p:nvPicPr>
          <p:cNvPr id="9220" name="Picture 4" descr="atom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0"/>
            <a:ext cx="47244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/>
              <a:t>	B.  Electron energy level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 smtClean="0"/>
              <a:t>		1</a:t>
            </a:r>
            <a:r>
              <a:rPr lang="en-US" sz="2000" dirty="0"/>
              <a:t>.  Regions or orbits around the nucleus in which electrons travel</a:t>
            </a:r>
          </a:p>
          <a:p>
            <a:pPr>
              <a:tabLst>
                <a:tab pos="344488" algn="l"/>
                <a:tab pos="742950" algn="l"/>
                <a:tab pos="1087438" algn="l"/>
              </a:tabLst>
            </a:pPr>
            <a:r>
              <a:rPr lang="en-US" sz="2000" dirty="0" smtClean="0"/>
              <a:t>		2</a:t>
            </a:r>
            <a:r>
              <a:rPr lang="en-US" sz="2000" dirty="0"/>
              <a:t>.  Each energy level has a limited capacity for electrons</a:t>
            </a:r>
            <a:endParaRPr lang="en-US" dirty="0"/>
          </a:p>
        </p:txBody>
      </p:sp>
      <p:pic>
        <p:nvPicPr>
          <p:cNvPr id="10243" name="Picture 3" descr="Electron Energy Levels"/>
          <p:cNvPicPr>
            <a:picLocks noChangeAspect="1" noChangeArrowheads="1"/>
          </p:cNvPicPr>
          <p:nvPr/>
        </p:nvPicPr>
        <p:blipFill>
          <a:blip r:embed="rId3"/>
          <a:srcRect r="23965" b="16597"/>
          <a:stretch>
            <a:fillRect/>
          </a:stretch>
        </p:blipFill>
        <p:spPr bwMode="auto">
          <a:xfrm>
            <a:off x="1676400" y="1295400"/>
            <a:ext cx="4724400" cy="28638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276600" y="1752600"/>
            <a:ext cx="457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000000"/>
                </a:solidFill>
              </a:rPr>
              <a:t>18</a:t>
            </a:r>
            <a:endParaRPr 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0" y="4343400"/>
            <a:ext cx="91440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The first energy level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</a:t>
            </a:r>
            <a:r>
              <a:rPr lang="en-US" sz="2000" dirty="0"/>
              <a:t>.  The smallest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	2</a:t>
            </a:r>
            <a:r>
              <a:rPr lang="en-US" sz="2000" dirty="0"/>
              <a:t>.  Can hold a maximum of 2 electrons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b</a:t>
            </a:r>
            <a:r>
              <a:rPr lang="en-US" sz="2000" dirty="0"/>
              <a:t>.  The second energy level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	1</a:t>
            </a:r>
            <a:r>
              <a:rPr lang="en-US" sz="2000" dirty="0"/>
              <a:t>.  Can hold a maximum of 8 electrons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</a:t>
            </a:r>
            <a:r>
              <a:rPr lang="en-US" sz="2000" dirty="0" err="1" smtClean="0"/>
              <a:t>c</a:t>
            </a:r>
            <a:r>
              <a:rPr lang="en-US" sz="2000" dirty="0"/>
              <a:t>.  The third energy level</a:t>
            </a:r>
          </a:p>
          <a:p>
            <a:pPr>
              <a:tabLst>
                <a:tab pos="1090613" algn="l"/>
                <a:tab pos="1431925" algn="l"/>
                <a:tab pos="1776413" algn="l"/>
              </a:tabLst>
            </a:pPr>
            <a:r>
              <a:rPr lang="en-US" sz="2000" dirty="0" smtClean="0"/>
              <a:t>			1</a:t>
            </a:r>
            <a:r>
              <a:rPr lang="en-US" sz="2000" dirty="0"/>
              <a:t>.  Can hold a maximum of 18 electrons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55663" algn="l"/>
                <a:tab pos="1201738" algn="l"/>
                <a:tab pos="1431925" algn="l"/>
                <a:tab pos="1776413" algn="l"/>
              </a:tabLst>
            </a:pPr>
            <a:r>
              <a:rPr lang="en-US" sz="2000" dirty="0"/>
              <a:t>	3.  Electrons will always fill the first energy level first then move to the 		next</a:t>
            </a:r>
          </a:p>
          <a:p>
            <a:pPr>
              <a:tabLst>
                <a:tab pos="855663" algn="l"/>
                <a:tab pos="1201738" algn="l"/>
                <a:tab pos="1431925" algn="l"/>
                <a:tab pos="1776413" algn="l"/>
              </a:tabLst>
            </a:pPr>
            <a:r>
              <a:rPr lang="en-US" sz="2000" dirty="0" smtClean="0"/>
              <a:t>		a</a:t>
            </a:r>
            <a:r>
              <a:rPr lang="en-US" sz="2000" dirty="0"/>
              <a:t>.  Oxygen=8 electrons</a:t>
            </a:r>
          </a:p>
          <a:p>
            <a:pPr>
              <a:tabLst>
                <a:tab pos="855663" algn="l"/>
                <a:tab pos="1201738" algn="l"/>
                <a:tab pos="1431925" algn="l"/>
                <a:tab pos="17764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1</a:t>
            </a:r>
            <a:r>
              <a:rPr lang="en-US" sz="2000" dirty="0"/>
              <a:t>.  2 electrons in 1</a:t>
            </a:r>
            <a:r>
              <a:rPr lang="en-US" sz="2000" baseline="30000" dirty="0"/>
              <a:t>st</a:t>
            </a:r>
            <a:r>
              <a:rPr lang="en-US" sz="2000" dirty="0"/>
              <a:t> energy level</a:t>
            </a:r>
          </a:p>
          <a:p>
            <a:pPr>
              <a:tabLst>
                <a:tab pos="855663" algn="l"/>
                <a:tab pos="1201738" algn="l"/>
                <a:tab pos="1431925" algn="l"/>
                <a:tab pos="17764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2</a:t>
            </a:r>
            <a:r>
              <a:rPr lang="en-US" sz="2000" dirty="0"/>
              <a:t>.  6 electrons in 2</a:t>
            </a:r>
            <a:r>
              <a:rPr lang="en-US" sz="2000" baseline="30000" dirty="0"/>
              <a:t>nd</a:t>
            </a:r>
            <a:r>
              <a:rPr lang="en-US" sz="2000" dirty="0"/>
              <a:t> energy level</a:t>
            </a:r>
            <a:endParaRPr lang="en-US" dirty="0"/>
          </a:p>
        </p:txBody>
      </p:sp>
      <p:pic>
        <p:nvPicPr>
          <p:cNvPr id="15363" name="Picture 3" descr="Oxyge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1676400"/>
            <a:ext cx="24685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48006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800100" algn="l"/>
                <a:tab pos="1087438" algn="l"/>
              </a:tabLst>
            </a:pPr>
            <a:r>
              <a:rPr lang="en-US" sz="2000"/>
              <a:t>	4.  Atoms have no net charge</a:t>
            </a:r>
          </a:p>
          <a:p>
            <a:pPr>
              <a:tabLst>
                <a:tab pos="800100" algn="l"/>
                <a:tab pos="1087438" algn="l"/>
              </a:tabLst>
            </a:pPr>
            <a:r>
              <a:rPr lang="en-US" sz="2000"/>
              <a:t>		a.  They contain equal number of electrons &amp; protons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1066800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I.  How covalent bonds form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A.  What is a covalent bond?</a:t>
            </a:r>
          </a:p>
          <a:p>
            <a:pPr>
              <a:tabLst>
                <a:tab pos="398463" algn="l"/>
                <a:tab pos="796925" algn="l"/>
                <a:tab pos="1141413" algn="l"/>
              </a:tabLst>
            </a:pPr>
            <a:r>
              <a:rPr lang="en-US" sz="2000"/>
              <a:t>		1.  The force that holds 2 atoms together when the share electrons</a:t>
            </a:r>
            <a:endParaRPr lang="en-US"/>
          </a:p>
        </p:txBody>
      </p:sp>
      <p:pic>
        <p:nvPicPr>
          <p:cNvPr id="21508" name="Picture 4" descr="coval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133600"/>
            <a:ext cx="586898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0" y="5851525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tabLst>
                <a:tab pos="344488" algn="l"/>
                <a:tab pos="800100" algn="l"/>
                <a:tab pos="1141413" algn="l"/>
              </a:tabLst>
            </a:pPr>
            <a:r>
              <a:rPr lang="en-US" sz="2000" dirty="0"/>
              <a:t>		2.  Most compounds in organisms have covalent bonds</a:t>
            </a:r>
          </a:p>
          <a:p>
            <a:pPr>
              <a:tabLst>
                <a:tab pos="344488" algn="l"/>
                <a:tab pos="800100" algn="l"/>
                <a:tab pos="1141413" algn="l"/>
              </a:tabLst>
            </a:pPr>
            <a:r>
              <a:rPr lang="en-US" sz="2000" dirty="0" smtClean="0"/>
              <a:t>		3</a:t>
            </a:r>
            <a:r>
              <a:rPr lang="en-US" sz="2000" dirty="0"/>
              <a:t>.  Molecules</a:t>
            </a:r>
          </a:p>
          <a:p>
            <a:pPr>
              <a:tabLst>
                <a:tab pos="344488" algn="l"/>
                <a:tab pos="800100" algn="l"/>
                <a:tab pos="1141413" algn="l"/>
              </a:tabLst>
            </a:pPr>
            <a:r>
              <a:rPr lang="en-US" sz="2000" dirty="0"/>
              <a:t>	</a:t>
            </a:r>
            <a:r>
              <a:rPr lang="en-US" sz="2000" dirty="0" smtClean="0"/>
              <a:t>		a</a:t>
            </a:r>
            <a:r>
              <a:rPr lang="en-US" sz="2000" dirty="0"/>
              <a:t>.  A group of atoms held together by covalent bonds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u="sng" dirty="0">
                <a:latin typeface="+mn-lt"/>
                <a:cs typeface="Geneva"/>
              </a:rPr>
              <a:t>2.7-2.10</a:t>
            </a:r>
            <a:r>
              <a:rPr lang="en-US" sz="2000" u="sng" dirty="0">
                <a:latin typeface="+mn-lt"/>
                <a:cs typeface="Geneva"/>
                <a:sym typeface="Wingdings"/>
              </a:rPr>
              <a:t> Element Bonding</a:t>
            </a:r>
          </a:p>
          <a:p>
            <a:pPr>
              <a:tabLst>
                <a:tab pos="1831975" algn="l"/>
                <a:tab pos="2174875" algn="l"/>
              </a:tabLst>
              <a:defRPr/>
            </a:pPr>
            <a:r>
              <a:rPr lang="en-US" sz="2000" dirty="0">
                <a:latin typeface="+mn-lt"/>
                <a:cs typeface="Geneva"/>
                <a:sym typeface="Wingdings"/>
              </a:rPr>
              <a:t> Objectives:	</a:t>
            </a:r>
            <a:r>
              <a:rPr lang="en-US" sz="2000" dirty="0">
                <a:sym typeface="Wingdings"/>
              </a:rPr>
              <a:t>1</a:t>
            </a:r>
            <a:r>
              <a:rPr lang="en-US" sz="2000" dirty="0"/>
              <a:t>)  Distinguish between ionic, covalent, &amp; hydrogen bonds.</a:t>
            </a:r>
          </a:p>
          <a:p>
            <a:pPr>
              <a:tabLst>
                <a:tab pos="1831975" algn="l"/>
                <a:tab pos="2174875" algn="l"/>
              </a:tabLst>
              <a:defRPr/>
            </a:pPr>
            <a:r>
              <a:rPr lang="en-US" sz="2000" dirty="0"/>
              <a:t>	2)  Explain the properties of each type of bond</a:t>
            </a:r>
            <a:endParaRPr lang="en-US" sz="2000" dirty="0">
              <a:latin typeface="+mn-lt"/>
              <a:cs typeface="Gene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theme/theme1.xml><?xml version="1.0" encoding="utf-8"?>
<a:theme xmlns:a="http://schemas.openxmlformats.org/drawingml/2006/main" name="Textured">
  <a:themeElements>
    <a:clrScheme name="Textured 1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Textured 1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2B5481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CB3C1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2B5481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CB3C1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80808"/>
        </a:dk1>
        <a:lt1>
          <a:srgbClr val="FFFFFF"/>
        </a:lt1>
        <a:dk2>
          <a:srgbClr val="2B5481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ACB3C1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1933</Words>
  <Application>Microsoft Macintosh PowerPoint</Application>
  <PresentationFormat>On-screen Show (4:3)</PresentationFormat>
  <Paragraphs>188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ＭＳ Ｐゴシック</vt:lpstr>
      <vt:lpstr>Wingdings</vt:lpstr>
      <vt:lpstr>Textured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Scott Thomas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Scott Thomas</cp:lastModifiedBy>
  <cp:revision>3</cp:revision>
  <dcterms:created xsi:type="dcterms:W3CDTF">2010-08-17T17:05:53Z</dcterms:created>
  <dcterms:modified xsi:type="dcterms:W3CDTF">2010-08-17T17:24:18Z</dcterms:modified>
</cp:coreProperties>
</file>